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2B762BBC-7ED0-4AF8-96B4-184D38209041}"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2171351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B762BBC-7ED0-4AF8-96B4-184D38209041}"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1786193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B762BBC-7ED0-4AF8-96B4-184D38209041}"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301706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B762BBC-7ED0-4AF8-96B4-184D38209041}"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753131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762BBC-7ED0-4AF8-96B4-184D38209041}" type="datetimeFigureOut">
              <a:rPr lang="en-IN" smtClean="0"/>
              <a:t>20-01-2026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2918324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2B762BBC-7ED0-4AF8-96B4-184D38209041}" type="datetimeFigureOut">
              <a:rPr lang="en-IN" smtClean="0"/>
              <a:t>20-01-2026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3637713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2B762BBC-7ED0-4AF8-96B4-184D38209041}" type="datetimeFigureOut">
              <a:rPr lang="en-IN" smtClean="0"/>
              <a:t>20-01-2026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3686326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2B762BBC-7ED0-4AF8-96B4-184D38209041}" type="datetimeFigureOut">
              <a:rPr lang="en-IN" smtClean="0"/>
              <a:t>20-01-2026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180249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762BBC-7ED0-4AF8-96B4-184D38209041}" type="datetimeFigureOut">
              <a:rPr lang="en-IN" smtClean="0"/>
              <a:t>20-01-2026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3768177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B762BBC-7ED0-4AF8-96B4-184D38209041}" type="datetimeFigureOut">
              <a:rPr lang="en-IN" smtClean="0"/>
              <a:t>20-01-2026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2678775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B762BBC-7ED0-4AF8-96B4-184D38209041}" type="datetimeFigureOut">
              <a:rPr lang="en-IN" smtClean="0"/>
              <a:t>20-01-2026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5C3A7C5-F422-4914-8E2C-B11275C5462E}" type="slidenum">
              <a:rPr lang="en-IN" smtClean="0"/>
              <a:t>‹#›</a:t>
            </a:fld>
            <a:endParaRPr lang="en-IN"/>
          </a:p>
        </p:txBody>
      </p:sp>
    </p:spTree>
    <p:extLst>
      <p:ext uri="{BB962C8B-B14F-4D97-AF65-F5344CB8AC3E}">
        <p14:creationId xmlns:p14="http://schemas.microsoft.com/office/powerpoint/2010/main" val="4207013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762BBC-7ED0-4AF8-96B4-184D38209041}" type="datetimeFigureOut">
              <a:rPr lang="en-IN" smtClean="0"/>
              <a:t>20-01-2026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C3A7C5-F422-4914-8E2C-B11275C5462E}" type="slidenum">
              <a:rPr lang="en-IN" smtClean="0"/>
              <a:t>‹#›</a:t>
            </a:fld>
            <a:endParaRPr lang="en-IN"/>
          </a:p>
        </p:txBody>
      </p:sp>
    </p:spTree>
    <p:extLst>
      <p:ext uri="{BB962C8B-B14F-4D97-AF65-F5344CB8AC3E}">
        <p14:creationId xmlns:p14="http://schemas.microsoft.com/office/powerpoint/2010/main" val="2484349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48343"/>
            <a:ext cx="10972800" cy="6008914"/>
          </a:xfrm>
        </p:spPr>
        <p:txBody>
          <a:bodyPr anchor="ctr">
            <a:noAutofit/>
          </a:bodyPr>
          <a:lstStyle/>
          <a:p>
            <a:r>
              <a:rPr lang="en-IN" b="1" dirty="0" smtClean="0">
                <a:latin typeface="Bookman Old Style" panose="02050604050505020204" pitchFamily="18" charset="0"/>
              </a:rPr>
              <a:t>24 HRS. MEDITATION </a:t>
            </a:r>
            <a:r>
              <a:rPr lang="en-IN" sz="5200" b="1" dirty="0" smtClean="0">
                <a:latin typeface="Bookman Old Style" panose="02050604050505020204" pitchFamily="18" charset="0"/>
              </a:rPr>
              <a:t>(Effortless &amp; Unconditional)</a:t>
            </a:r>
            <a:br>
              <a:rPr lang="en-IN" sz="5200" b="1" dirty="0" smtClean="0">
                <a:latin typeface="Bookman Old Style" panose="02050604050505020204" pitchFamily="18" charset="0"/>
              </a:rPr>
            </a:br>
            <a:r>
              <a:rPr lang="en-IN" b="1" dirty="0" smtClean="0">
                <a:latin typeface="Bookman Old Style" panose="02050604050505020204" pitchFamily="18" charset="0"/>
              </a:rPr>
              <a:t/>
            </a:r>
            <a:br>
              <a:rPr lang="en-IN" b="1" dirty="0" smtClean="0">
                <a:latin typeface="Bookman Old Style" panose="02050604050505020204" pitchFamily="18" charset="0"/>
              </a:rPr>
            </a:br>
            <a:r>
              <a:rPr lang="en-IN" sz="3600" b="1" dirty="0" smtClean="0">
                <a:latin typeface="Bookman Old Style" panose="02050604050505020204" pitchFamily="18" charset="0"/>
              </a:rPr>
              <a:t>(From The Instant Success Authored </a:t>
            </a:r>
            <a:br>
              <a:rPr lang="en-IN" sz="3600" b="1" dirty="0" smtClean="0">
                <a:latin typeface="Bookman Old Style" panose="02050604050505020204" pitchFamily="18" charset="0"/>
              </a:rPr>
            </a:br>
            <a:r>
              <a:rPr lang="en-IN" sz="3600" b="1" dirty="0" smtClean="0">
                <a:latin typeface="Bookman Old Style" panose="02050604050505020204" pitchFamily="18" charset="0"/>
              </a:rPr>
              <a:t>by </a:t>
            </a:r>
            <a:r>
              <a:rPr lang="en-IN" sz="3600" b="1" dirty="0" err="1" smtClean="0">
                <a:latin typeface="Bookman Old Style" panose="02050604050505020204" pitchFamily="18" charset="0"/>
              </a:rPr>
              <a:t>Damodar</a:t>
            </a:r>
            <a:r>
              <a:rPr lang="en-IN" sz="3600" b="1" dirty="0" smtClean="0">
                <a:latin typeface="Bookman Old Style" panose="02050604050505020204" pitchFamily="18" charset="0"/>
              </a:rPr>
              <a:t> Manda, Contact 8125336806)</a:t>
            </a:r>
            <a:endParaRPr lang="en-IN" sz="3600" dirty="0">
              <a:latin typeface="Bookman Old Style" panose="02050604050505020204" pitchFamily="18" charset="0"/>
            </a:endParaRPr>
          </a:p>
        </p:txBody>
      </p:sp>
    </p:spTree>
    <p:extLst>
      <p:ext uri="{BB962C8B-B14F-4D97-AF65-F5344CB8AC3E}">
        <p14:creationId xmlns:p14="http://schemas.microsoft.com/office/powerpoint/2010/main" val="34110964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48343"/>
            <a:ext cx="10972800" cy="6008914"/>
          </a:xfrm>
        </p:spPr>
        <p:txBody>
          <a:bodyPr anchor="ctr">
            <a:noAutofit/>
          </a:bodyPr>
          <a:lstStyle/>
          <a:p>
            <a:pPr algn="just"/>
            <a:r>
              <a:rPr lang="en-IN" sz="3600" dirty="0">
                <a:latin typeface="Bookman Old Style" panose="02050604050505020204" pitchFamily="18" charset="0"/>
              </a:rPr>
              <a:t>Everyone right from childhood to old age should learn how to be happy now at this moment irrespective of troubles and challenges in any situation, time or place. Else they can’t understand what is true happiness even at the end of their life. Which implies, “Gaining confidence every moment is success and losing confidence at any moment is failure”. So, do not fail in failures.</a:t>
            </a:r>
            <a:endParaRPr lang="en-IN" sz="3600" dirty="0">
              <a:latin typeface="Bookman Old Style" panose="02050604050505020204" pitchFamily="18" charset="0"/>
            </a:endParaRPr>
          </a:p>
        </p:txBody>
      </p:sp>
    </p:spTree>
    <p:extLst>
      <p:ext uri="{BB962C8B-B14F-4D97-AF65-F5344CB8AC3E}">
        <p14:creationId xmlns:p14="http://schemas.microsoft.com/office/powerpoint/2010/main" val="2069978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48343"/>
            <a:ext cx="10972800" cy="6008914"/>
          </a:xfrm>
        </p:spPr>
        <p:txBody>
          <a:bodyPr anchor="ctr">
            <a:noAutofit/>
          </a:bodyPr>
          <a:lstStyle/>
          <a:p>
            <a:pPr marL="0" marR="0" algn="just">
              <a:lnSpc>
                <a:spcPct val="107000"/>
              </a:lnSpc>
              <a:spcBef>
                <a:spcPts val="0"/>
              </a:spcBef>
              <a:spcAft>
                <a:spcPts val="800"/>
              </a:spcAft>
            </a:pPr>
            <a:r>
              <a:rPr lang="en-US" sz="3600" dirty="0">
                <a:latin typeface="Bookman Old Style" panose="02050604050505020204" pitchFamily="18" charset="0"/>
                <a:ea typeface="Calibri" panose="020F0502020204030204" pitchFamily="34" charset="0"/>
                <a:cs typeface="Gautami" panose="020B0502040204020203" pitchFamily="34" charset="0"/>
              </a:rPr>
              <a:t>Consists of Brain (conscious and subconscious mind driven by inner spirit) controls other organs / parts of the body.</a:t>
            </a:r>
            <a:endParaRPr lang="en-IN" sz="3200" dirty="0">
              <a:effectLst/>
              <a:latin typeface="Calibri" panose="020F0502020204030204" pitchFamily="34" charset="0"/>
              <a:ea typeface="Calibri" panose="020F0502020204030204" pitchFamily="34" charset="0"/>
              <a:cs typeface="Gautami" panose="020B0502040204020203" pitchFamily="34" charset="0"/>
            </a:endParaRPr>
          </a:p>
        </p:txBody>
      </p:sp>
    </p:spTree>
    <p:extLst>
      <p:ext uri="{BB962C8B-B14F-4D97-AF65-F5344CB8AC3E}">
        <p14:creationId xmlns:p14="http://schemas.microsoft.com/office/powerpoint/2010/main" val="157821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0286" y="217714"/>
            <a:ext cx="5573485" cy="6188233"/>
          </a:xfrm>
          <a:prstGeom prst="rect">
            <a:avLst/>
          </a:prstGeom>
        </p:spPr>
        <p:txBody>
          <a:bodyPr wrap="square">
            <a:spAutoFit/>
          </a:bodyPr>
          <a:lstStyle/>
          <a:p>
            <a:pPr marL="342900" marR="93345" lvl="0" indent="-342900" algn="just">
              <a:lnSpc>
                <a:spcPct val="107000"/>
              </a:lnSpc>
              <a:spcBef>
                <a:spcPts val="0"/>
              </a:spcBef>
              <a:spcAft>
                <a:spcPts val="800"/>
              </a:spcAft>
              <a:buFont typeface="+mj-lt"/>
              <a:buAutoNum type="arabicParenR"/>
            </a:pPr>
            <a:r>
              <a:rPr lang="en-US" sz="2800" dirty="0">
                <a:latin typeface="Bookman Old Style" panose="02050604050505020204" pitchFamily="18" charset="0"/>
                <a:ea typeface="Calibri" panose="020F0502020204030204" pitchFamily="34" charset="0"/>
                <a:cs typeface="Gautami" panose="020B0502040204020203" pitchFamily="34" charset="0"/>
              </a:rPr>
              <a:t>Cognitive function.</a:t>
            </a:r>
            <a:endParaRPr lang="en-IN" sz="2800" dirty="0">
              <a:latin typeface="Bookman Old Style" panose="02050604050505020204" pitchFamily="18" charset="0"/>
              <a:ea typeface="Calibri" panose="020F0502020204030204" pitchFamily="34" charset="0"/>
              <a:cs typeface="Gautami" panose="020B0502040204020203" pitchFamily="34" charset="0"/>
            </a:endParaRPr>
          </a:p>
          <a:p>
            <a:pPr marL="342900" marR="93345" lvl="0" indent="-342900" algn="just">
              <a:lnSpc>
                <a:spcPct val="107000"/>
              </a:lnSpc>
              <a:spcBef>
                <a:spcPts val="0"/>
              </a:spcBef>
              <a:spcAft>
                <a:spcPts val="800"/>
              </a:spcAft>
              <a:buFont typeface="+mj-lt"/>
              <a:buAutoNum type="arabicParenR"/>
            </a:pPr>
            <a:r>
              <a:rPr lang="en-US" sz="2800" dirty="0">
                <a:latin typeface="Bookman Old Style" panose="02050604050505020204" pitchFamily="18" charset="0"/>
                <a:ea typeface="Calibri" panose="020F0502020204030204" pitchFamily="34" charset="0"/>
                <a:cs typeface="Gautami" panose="020B0502040204020203" pitchFamily="34" charset="0"/>
              </a:rPr>
              <a:t>Because of low speed all the data received by the conscious mind becomes past by the time it is sensed. Not knowing the secret, all the persons falling in a big illusion and go on suffering continuously by virtue of thought rejection &amp; interference with subconscious mind except during temporary pleasures.</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p:txBody>
      </p:sp>
      <p:sp>
        <p:nvSpPr>
          <p:cNvPr id="5" name="Rectangle 4"/>
          <p:cNvSpPr/>
          <p:nvPr/>
        </p:nvSpPr>
        <p:spPr>
          <a:xfrm>
            <a:off x="6342742" y="457608"/>
            <a:ext cx="5558971" cy="6044792"/>
          </a:xfrm>
          <a:prstGeom prst="rect">
            <a:avLst/>
          </a:prstGeom>
          <a:solidFill>
            <a:sysClr val="window" lastClr="FFFFFF"/>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342900" marR="93345" lvl="0" indent="-342900" algn="just">
              <a:lnSpc>
                <a:spcPct val="107000"/>
              </a:lnSpc>
              <a:spcBef>
                <a:spcPts val="0"/>
              </a:spcBef>
              <a:spcAft>
                <a:spcPts val="800"/>
              </a:spcAft>
              <a:buFont typeface="+mj-lt"/>
              <a:buAutoNum type="arabicParenR"/>
            </a:pPr>
            <a:r>
              <a:rPr lang="en-US" sz="2800" dirty="0">
                <a:effectLst/>
                <a:latin typeface="Bookman Old Style" panose="02050604050505020204" pitchFamily="18" charset="0"/>
                <a:ea typeface="Calibri" panose="020F0502020204030204" pitchFamily="34" charset="0"/>
                <a:cs typeface="Gautami" panose="020B0502040204020203" pitchFamily="34" charset="0"/>
              </a:rPr>
              <a:t>Operated at a speed of billion times faster than conscious mind.</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a:p>
            <a:pPr marL="342900" marR="93345" lvl="0" indent="-342900" algn="just">
              <a:lnSpc>
                <a:spcPct val="107000"/>
              </a:lnSpc>
              <a:spcBef>
                <a:spcPts val="0"/>
              </a:spcBef>
              <a:spcAft>
                <a:spcPts val="800"/>
              </a:spcAft>
              <a:buFont typeface="+mj-lt"/>
              <a:buAutoNum type="arabicParenR"/>
            </a:pPr>
            <a:r>
              <a:rPr lang="en-US" sz="2800" dirty="0">
                <a:effectLst/>
                <a:latin typeface="Bookman Old Style" panose="02050604050505020204" pitchFamily="18" charset="0"/>
                <a:ea typeface="Calibri" panose="020F0502020204030204" pitchFamily="34" charset="0"/>
                <a:cs typeface="Gautami" panose="020B0502040204020203" pitchFamily="34" charset="0"/>
              </a:rPr>
              <a:t>Protects human being from moment to moment characterized by automatic and perfect.</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a:p>
            <a:pPr marL="342900" marR="93345" lvl="0" indent="-342900" algn="just">
              <a:lnSpc>
                <a:spcPct val="107000"/>
              </a:lnSpc>
              <a:spcBef>
                <a:spcPts val="0"/>
              </a:spcBef>
              <a:spcAft>
                <a:spcPts val="800"/>
              </a:spcAft>
              <a:buFont typeface="+mj-lt"/>
              <a:buAutoNum type="arabicParenR"/>
            </a:pPr>
            <a:r>
              <a:rPr lang="en-US" sz="2800" dirty="0">
                <a:effectLst/>
                <a:latin typeface="Bookman Old Style" panose="02050604050505020204" pitchFamily="18" charset="0"/>
                <a:ea typeface="Calibri" panose="020F0502020204030204" pitchFamily="34" charset="0"/>
                <a:cs typeface="Gautami" panose="020B0502040204020203" pitchFamily="34" charset="0"/>
              </a:rPr>
              <a:t>Source of thoughts, feelings and intelligence.</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a:p>
            <a:pPr marL="342900" marR="93345" lvl="0" indent="-342900" algn="just">
              <a:lnSpc>
                <a:spcPct val="107000"/>
              </a:lnSpc>
              <a:spcBef>
                <a:spcPts val="0"/>
              </a:spcBef>
              <a:spcAft>
                <a:spcPts val="800"/>
              </a:spcAft>
              <a:buFont typeface="+mj-lt"/>
              <a:buAutoNum type="arabicParenR"/>
            </a:pPr>
            <a:r>
              <a:rPr lang="en-US" sz="2800" dirty="0">
                <a:effectLst/>
                <a:latin typeface="Bookman Old Style" panose="02050604050505020204" pitchFamily="18" charset="0"/>
                <a:ea typeface="Calibri" panose="020F0502020204030204" pitchFamily="34" charset="0"/>
                <a:cs typeface="Gautami" panose="020B0502040204020203" pitchFamily="34" charset="0"/>
              </a:rPr>
              <a:t>Due to interference of conscious mind, performance of subconscious mind affect.</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p:txBody>
      </p:sp>
    </p:spTree>
    <p:extLst>
      <p:ext uri="{BB962C8B-B14F-4D97-AF65-F5344CB8AC3E}">
        <p14:creationId xmlns:p14="http://schemas.microsoft.com/office/powerpoint/2010/main" val="4237872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5142" y="158801"/>
            <a:ext cx="3415911" cy="6503255"/>
          </a:xfrm>
          <a:prstGeom prst="rect">
            <a:avLst/>
          </a:prstGeom>
          <a:solidFill>
            <a:sysClr val="window" lastClr="FFFFFF"/>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US" sz="2800" b="1" dirty="0">
                <a:effectLst/>
                <a:latin typeface="Bookman Old Style" panose="02050604050505020204" pitchFamily="18" charset="0"/>
                <a:ea typeface="Calibri" panose="020F0502020204030204" pitchFamily="34" charset="0"/>
                <a:cs typeface="Gautami" panose="020B0502040204020203" pitchFamily="34" charset="0"/>
              </a:rPr>
              <a:t>SILENCE </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a:p>
            <a:pPr marL="0" marR="0" algn="just">
              <a:lnSpc>
                <a:spcPct val="107000"/>
              </a:lnSpc>
              <a:spcBef>
                <a:spcPts val="0"/>
              </a:spcBef>
              <a:spcAft>
                <a:spcPts val="800"/>
              </a:spcAft>
            </a:pPr>
            <a:r>
              <a:rPr lang="en-US" sz="2800" dirty="0">
                <a:effectLst/>
                <a:latin typeface="Bookman Old Style" panose="02050604050505020204" pitchFamily="18" charset="0"/>
                <a:ea typeface="Calibri" panose="020F0502020204030204" pitchFamily="34" charset="0"/>
                <a:cs typeface="Gautami" panose="020B0502040204020203" pitchFamily="34" charset="0"/>
              </a:rPr>
              <a:t>Just forget everything as if you have no body and mind and relax i.e., dot silence or chant or surrender to God or Trust yourself.</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p:txBody>
      </p:sp>
      <p:sp>
        <p:nvSpPr>
          <p:cNvPr id="4" name="Rectangle 3"/>
          <p:cNvSpPr/>
          <p:nvPr/>
        </p:nvSpPr>
        <p:spPr>
          <a:xfrm>
            <a:off x="3785355" y="158800"/>
            <a:ext cx="3399216" cy="6503255"/>
          </a:xfrm>
          <a:prstGeom prst="rect">
            <a:avLst/>
          </a:prstGeom>
          <a:solidFill>
            <a:sysClr val="window" lastClr="FFFFFF"/>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US" sz="2800" b="1" dirty="0">
                <a:effectLst/>
                <a:latin typeface="Bookman Old Style" panose="02050604050505020204" pitchFamily="18" charset="0"/>
                <a:ea typeface="Calibri" panose="020F0502020204030204" pitchFamily="34" charset="0"/>
                <a:cs typeface="Gautami" panose="020B0502040204020203" pitchFamily="34" charset="0"/>
              </a:rPr>
              <a:t>TIMELESSNESS</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a:p>
            <a:pPr marL="0" marR="0" algn="ctr">
              <a:lnSpc>
                <a:spcPct val="107000"/>
              </a:lnSpc>
              <a:spcBef>
                <a:spcPts val="0"/>
              </a:spcBef>
              <a:spcAft>
                <a:spcPts val="800"/>
              </a:spcAft>
            </a:pPr>
            <a:r>
              <a:rPr lang="en-US" sz="2800" dirty="0">
                <a:effectLst/>
                <a:latin typeface="Bookman Old Style" panose="02050604050505020204" pitchFamily="18" charset="0"/>
                <a:ea typeface="Calibri" panose="020F0502020204030204" pitchFamily="34" charset="0"/>
                <a:cs typeface="Gautami" panose="020B0502040204020203" pitchFamily="34" charset="0"/>
              </a:rPr>
              <a:t>(Living in present or in Zero Time)</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a:p>
            <a:pPr marL="0" marR="0" algn="just">
              <a:lnSpc>
                <a:spcPct val="107000"/>
              </a:lnSpc>
              <a:spcBef>
                <a:spcPts val="0"/>
              </a:spcBef>
              <a:spcAft>
                <a:spcPts val="800"/>
              </a:spcAft>
            </a:pPr>
            <a:r>
              <a:rPr lang="en-US" sz="2800" dirty="0">
                <a:effectLst/>
                <a:latin typeface="Bookman Old Style" panose="02050604050505020204" pitchFamily="18" charset="0"/>
                <a:ea typeface="Calibri" panose="020F0502020204030204" pitchFamily="34" charset="0"/>
                <a:cs typeface="Gautami" panose="020B0502040204020203" pitchFamily="34" charset="0"/>
              </a:rPr>
              <a:t>Relishing every moment or living with self.</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p:txBody>
      </p:sp>
      <p:sp>
        <p:nvSpPr>
          <p:cNvPr id="5" name="Rectangle 4"/>
          <p:cNvSpPr/>
          <p:nvPr/>
        </p:nvSpPr>
        <p:spPr>
          <a:xfrm>
            <a:off x="7408873" y="158799"/>
            <a:ext cx="4637984" cy="6503255"/>
          </a:xfrm>
          <a:prstGeom prst="rect">
            <a:avLst/>
          </a:prstGeom>
          <a:solidFill>
            <a:sysClr val="window" lastClr="FFFFFF"/>
          </a:solidFill>
          <a:ln w="28575"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07000"/>
              </a:lnSpc>
              <a:spcBef>
                <a:spcPts val="0"/>
              </a:spcBef>
              <a:spcAft>
                <a:spcPts val="0"/>
              </a:spcAft>
            </a:pPr>
            <a:r>
              <a:rPr lang="en-US" sz="2800" b="1" dirty="0">
                <a:effectLst/>
                <a:latin typeface="Bookman Old Style" panose="02050604050505020204" pitchFamily="18" charset="0"/>
                <a:ea typeface="Calibri" panose="020F0502020204030204" pitchFamily="34" charset="0"/>
                <a:cs typeface="Gautami" panose="020B0502040204020203" pitchFamily="34" charset="0"/>
              </a:rPr>
              <a:t>AUTOMATICNESS </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a:p>
            <a:pPr marL="0" marR="0" algn="just">
              <a:lnSpc>
                <a:spcPct val="107000"/>
              </a:lnSpc>
              <a:spcBef>
                <a:spcPts val="0"/>
              </a:spcBef>
              <a:spcAft>
                <a:spcPts val="800"/>
              </a:spcAft>
            </a:pPr>
            <a:r>
              <a:rPr lang="en-US" sz="2800" dirty="0">
                <a:effectLst/>
                <a:latin typeface="Bookman Old Style" panose="02050604050505020204" pitchFamily="18" charset="0"/>
                <a:ea typeface="Calibri" panose="020F0502020204030204" pitchFamily="34" charset="0"/>
                <a:cs typeface="Gautami" panose="020B0502040204020203" pitchFamily="34" charset="0"/>
              </a:rPr>
              <a:t>Leaving everything to subconscious mind or to inner spirit or enjoying in default OK state round the clock irrespective of thought rejection or efforts in any physical / mental conditions which nullifies even distractions with auto correction momentarily. So that, there is no moment that is NOT OK in anybody’s life.</a:t>
            </a:r>
            <a:endParaRPr lang="en-IN" sz="2800" dirty="0">
              <a:effectLst/>
              <a:latin typeface="Bookman Old Style" panose="02050604050505020204" pitchFamily="18" charset="0"/>
              <a:ea typeface="Calibri" panose="020F0502020204030204" pitchFamily="34" charset="0"/>
              <a:cs typeface="Gautami" panose="020B0502040204020203" pitchFamily="34" charset="0"/>
            </a:endParaRPr>
          </a:p>
        </p:txBody>
      </p:sp>
    </p:spTree>
    <p:extLst>
      <p:ext uri="{BB962C8B-B14F-4D97-AF65-F5344CB8AC3E}">
        <p14:creationId xmlns:p14="http://schemas.microsoft.com/office/powerpoint/2010/main" val="3643854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48343"/>
            <a:ext cx="10972800" cy="6008914"/>
          </a:xfrm>
        </p:spPr>
        <p:txBody>
          <a:bodyPr anchor="ctr">
            <a:noAutofit/>
          </a:bodyPr>
          <a:lstStyle/>
          <a:p>
            <a:pPr algn="just"/>
            <a:r>
              <a:rPr lang="en-US" sz="3600" b="1" dirty="0">
                <a:latin typeface="Bookman Old Style" panose="02050604050505020204" pitchFamily="18" charset="0"/>
              </a:rPr>
              <a:t>INNER SILENCE</a:t>
            </a:r>
            <a:r>
              <a:rPr lang="en-US" sz="3600" dirty="0">
                <a:latin typeface="Bookman Old Style" panose="02050604050505020204" pitchFamily="18" charset="0"/>
              </a:rPr>
              <a:t> which enhances confidence, health, knowledge, skills, ideas, expertise, experience, love, creativity, innovation etc., and can perform any tough tasks including your ambitions effortlessly and perfectly, you can experience satisfaction even in dissatisfaction, confidence even in diffidence, joy even in sorrow, relief even in boredom, peace even in angry, anxiety and stress, further bliss in every moment. Finally, you can realize your enlightenment if you understand it in right spirit.</a:t>
            </a:r>
            <a:endParaRPr lang="en-IN" sz="3600" dirty="0">
              <a:latin typeface="Bookman Old Style" panose="02050604050505020204" pitchFamily="18" charset="0"/>
            </a:endParaRPr>
          </a:p>
        </p:txBody>
      </p:sp>
    </p:spTree>
    <p:extLst>
      <p:ext uri="{BB962C8B-B14F-4D97-AF65-F5344CB8AC3E}">
        <p14:creationId xmlns:p14="http://schemas.microsoft.com/office/powerpoint/2010/main" val="3500055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399</Words>
  <Application>Microsoft Office PowerPoint</Application>
  <PresentationFormat>Widescreen</PresentationFormat>
  <Paragraphs>17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Bookman Old Style</vt:lpstr>
      <vt:lpstr>Calibri</vt:lpstr>
      <vt:lpstr>Calibri Light</vt:lpstr>
      <vt:lpstr>Gautami</vt:lpstr>
      <vt:lpstr>Office Theme</vt:lpstr>
      <vt:lpstr>24 HRS. MEDITATION (Effortless &amp; Unconditional)  (From The Instant Success Authored  by Damodar Manda, Contact 8125336806)</vt:lpstr>
      <vt:lpstr>Everyone right from childhood to old age should learn how to be happy now at this moment irrespective of troubles and challenges in any situation, time or place. Else they can’t understand what is true happiness even at the end of their life. Which implies, “Gaining confidence every moment is success and losing confidence at any moment is failure”. So, do not fail in failures.</vt:lpstr>
      <vt:lpstr>Consists of Brain (conscious and subconscious mind driven by inner spirit) controls other organs / parts of the body.</vt:lpstr>
      <vt:lpstr>PowerPoint Presentation</vt:lpstr>
      <vt:lpstr>PowerPoint Presentation</vt:lpstr>
      <vt:lpstr>INNER SILENCE which enhances confidence, health, knowledge, skills, ideas, expertise, experience, love, creativity, innovation etc., and can perform any tough tasks including your ambitions effortlessly and perfectly, you can experience satisfaction even in dissatisfaction, confidence even in diffidence, joy even in sorrow, relief even in boredom, peace even in angry, anxiety and stress, further bliss in every moment. Finally, you can realize your enlightenment if you understand it in right spirit.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Points to Understand to maintain Bliss and to lead a successful life:</dc:title>
  <dc:creator>Ganesh</dc:creator>
  <cp:lastModifiedBy>Ganesh</cp:lastModifiedBy>
  <cp:revision>15</cp:revision>
  <dcterms:created xsi:type="dcterms:W3CDTF">2026-01-20T07:21:50Z</dcterms:created>
  <dcterms:modified xsi:type="dcterms:W3CDTF">2026-01-20T09:24:19Z</dcterms:modified>
</cp:coreProperties>
</file>